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912" autoAdjust="0"/>
    <p:restoredTop sz="94660"/>
  </p:normalViewPr>
  <p:slideViewPr>
    <p:cSldViewPr>
      <p:cViewPr varScale="1">
        <p:scale>
          <a:sx n="68" d="100"/>
          <a:sy n="68" d="100"/>
        </p:scale>
        <p:origin x="1800" y="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gif>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gif>
</file>

<file path=ppt/media/image26.gif>
</file>

<file path=ppt/media/image3.gif>
</file>

<file path=ppt/media/image4.png>
</file>

<file path=ppt/media/image5.gif>
</file>

<file path=ppt/media/image6.jpg>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11/23/2020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27709"/>
            <a:ext cx="8839200" cy="6553200"/>
          </a:xfrm>
        </p:spPr>
        <p:txBody>
          <a:bodyPr>
            <a:normAutofit/>
          </a:bodyPr>
          <a:lstStyle/>
          <a:p>
            <a:endParaRPr lang="en-US" sz="4000" b="1" dirty="0">
              <a:solidFill>
                <a:srgbClr val="FF0000"/>
              </a:solidFill>
              <a:latin typeface="Times New Roman" pitchFamily="18" charset="0"/>
              <a:cs typeface="Times New Roman" pitchFamily="18" charset="0"/>
            </a:endParaRPr>
          </a:p>
          <a:p>
            <a:endParaRPr lang="en-US" sz="4000" b="1" dirty="0">
              <a:solidFill>
                <a:srgbClr val="FF0000"/>
              </a:solidFill>
              <a:latin typeface="Times New Roman" pitchFamily="18" charset="0"/>
              <a:cs typeface="Times New Roman" pitchFamily="18" charset="0"/>
            </a:endParaRPr>
          </a:p>
          <a:p>
            <a:endParaRPr lang="en-US" sz="4000" b="1" dirty="0">
              <a:solidFill>
                <a:srgbClr val="FF0000"/>
              </a:solidFill>
              <a:latin typeface="Times New Roman" pitchFamily="18" charset="0"/>
              <a:cs typeface="Times New Roman" pitchFamily="18" charset="0"/>
            </a:endParaRPr>
          </a:p>
          <a:p>
            <a:r>
              <a:rPr lang="en-US" sz="4000" b="1" dirty="0">
                <a:solidFill>
                  <a:srgbClr val="FF0000"/>
                </a:solidFill>
                <a:latin typeface="Times New Roman" pitchFamily="18" charset="0"/>
                <a:cs typeface="Times New Roman" pitchFamily="18" charset="0"/>
              </a:rPr>
              <a:t>Data Visualization through Power BI</a:t>
            </a:r>
          </a:p>
          <a:p>
            <a:pPr algn="r"/>
            <a:r>
              <a:rPr lang="en-US" sz="2800" b="1" dirty="0">
                <a:solidFill>
                  <a:schemeClr val="tx2"/>
                </a:solidFill>
                <a:latin typeface="Times New Roman" pitchFamily="18" charset="0"/>
                <a:cs typeface="Times New Roman" pitchFamily="18" charset="0"/>
              </a:rPr>
              <a:t>- Power BI Dashboards</a:t>
            </a:r>
          </a:p>
          <a:p>
            <a:endParaRPr lang="en-US" sz="2800" dirty="0">
              <a:solidFill>
                <a:srgbClr val="FF0000"/>
              </a:solidFill>
              <a:latin typeface="Times New Roman" pitchFamily="18" charset="0"/>
              <a:cs typeface="Times New Roman" pitchFamily="18" charset="0"/>
            </a:endParaRPr>
          </a:p>
          <a:p>
            <a:endParaRPr lang="en-US" sz="2800" b="1" dirty="0">
              <a:solidFill>
                <a:schemeClr val="tx2"/>
              </a:solidFill>
              <a:latin typeface="Times New Roman" pitchFamily="18" charset="0"/>
              <a:cs typeface="Times New Roman" pitchFamily="18" charset="0"/>
            </a:endParaRPr>
          </a:p>
          <a:p>
            <a:endParaRPr lang="en-US" sz="2800" dirty="0">
              <a:solidFill>
                <a:srgbClr val="FF0000"/>
              </a:solidFill>
              <a:latin typeface="Times New Roman" pitchFamily="18" charset="0"/>
              <a:cs typeface="Times New Roman"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37" y="1"/>
            <a:ext cx="3033484" cy="91440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56" y="3581399"/>
            <a:ext cx="9157855" cy="3276601"/>
          </a:xfrm>
          <a:prstGeom prst="rect">
            <a:avLst/>
          </a:prstGeom>
        </p:spPr>
      </p:pic>
    </p:spTree>
    <p:extLst>
      <p:ext uri="{BB962C8B-B14F-4D97-AF65-F5344CB8AC3E}">
        <p14:creationId xmlns:p14="http://schemas.microsoft.com/office/powerpoint/2010/main" val="17449056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a:t>
            </a:r>
          </a:p>
        </p:txBody>
      </p:sp>
      <p:pic>
        <p:nvPicPr>
          <p:cNvPr id="4099"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4315" y="1600200"/>
            <a:ext cx="8969685"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550834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INSERT</a:t>
            </a:r>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1684401"/>
            <a:ext cx="8229600" cy="4357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47060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REPORT, DATA AND MODEL</a:t>
            </a:r>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1742523"/>
            <a:ext cx="8229600" cy="42413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07618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VISUALIZATION CHARTS</a:t>
            </a:r>
          </a:p>
        </p:txBody>
      </p:sp>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52600" y="1600200"/>
            <a:ext cx="5638800"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292834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Loading Data &gt;Excel /CSV file.</a:t>
            </a:r>
          </a:p>
        </p:txBody>
      </p:sp>
      <p:sp>
        <p:nvSpPr>
          <p:cNvPr id="3" name="Content Placeholder 2"/>
          <p:cNvSpPr>
            <a:spLocks noGrp="1"/>
          </p:cNvSpPr>
          <p:nvPr>
            <p:ph idx="1"/>
          </p:nvPr>
        </p:nvSpPr>
        <p:spPr>
          <a:xfrm>
            <a:off x="457200" y="1371600"/>
            <a:ext cx="8229600" cy="4754563"/>
          </a:xfrm>
        </p:spPr>
        <p:txBody>
          <a:bodyPr/>
          <a:lstStyle/>
          <a:p>
            <a:pPr>
              <a:buFont typeface="Wingdings" pitchFamily="2" charset="2"/>
              <a:buChar char="Ø"/>
            </a:pPr>
            <a:r>
              <a:rPr lang="en-US" dirty="0"/>
              <a:t> Go to get data select the type of file and location where data is stored.</a:t>
            </a:r>
          </a:p>
          <a:p>
            <a:pPr>
              <a:buFont typeface="Wingdings" pitchFamily="2" charset="2"/>
              <a:buChar char="Ø"/>
            </a:pPr>
            <a:endParaRPr 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2438400"/>
            <a:ext cx="6934200" cy="4220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500337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229600" cy="1143000"/>
          </a:xfrm>
        </p:spPr>
        <p:txBody>
          <a:bodyPr/>
          <a:lstStyle/>
          <a:p>
            <a:r>
              <a:rPr lang="en-US" dirty="0"/>
              <a:t>Transforming the Data</a:t>
            </a:r>
          </a:p>
        </p:txBody>
      </p:sp>
      <p:sp>
        <p:nvSpPr>
          <p:cNvPr id="3" name="Content Placeholder 2"/>
          <p:cNvSpPr>
            <a:spLocks noGrp="1"/>
          </p:cNvSpPr>
          <p:nvPr>
            <p:ph idx="1"/>
          </p:nvPr>
        </p:nvSpPr>
        <p:spPr>
          <a:xfrm>
            <a:off x="533400" y="1143000"/>
            <a:ext cx="8229600" cy="4525963"/>
          </a:xfrm>
        </p:spPr>
        <p:txBody>
          <a:bodyPr/>
          <a:lstStyle/>
          <a:p>
            <a:pPr>
              <a:buFont typeface="Wingdings" pitchFamily="2" charset="2"/>
              <a:buChar char="Ø"/>
            </a:pPr>
            <a:r>
              <a:rPr lang="en-US" sz="2000" dirty="0"/>
              <a:t>After selecting the file we will get navigator from which the particular data sheet to be selected</a:t>
            </a:r>
          </a:p>
          <a:p>
            <a:pPr>
              <a:buFont typeface="Wingdings" pitchFamily="2" charset="2"/>
              <a:buChar char="Ø"/>
            </a:pPr>
            <a:r>
              <a:rPr lang="en-US" sz="2000" dirty="0"/>
              <a:t>It is the process where data can be edited or refined or altered through power query editor.</a:t>
            </a:r>
          </a:p>
          <a:p>
            <a:pPr>
              <a:buFont typeface="Wingdings" pitchFamily="2" charset="2"/>
              <a:buChar char="Ø"/>
            </a:pPr>
            <a:endParaRPr lang="en-US" sz="2000" dirty="0"/>
          </a:p>
          <a:p>
            <a:pPr marL="0" indent="0">
              <a:buNone/>
            </a:pPr>
            <a:endParaRPr lang="en-US" dirty="0"/>
          </a:p>
        </p:txBody>
      </p:sp>
      <p:pic>
        <p:nvPicPr>
          <p:cNvPr id="921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5176" y="2771776"/>
            <a:ext cx="7504969" cy="408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03520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lstStyle/>
          <a:p>
            <a:pPr>
              <a:buFont typeface="Wingdings" pitchFamily="2" charset="2"/>
              <a:buChar char="Ø"/>
            </a:pPr>
            <a:r>
              <a:rPr lang="en-US" dirty="0"/>
              <a:t>If any modifications done then apply and close.</a:t>
            </a:r>
          </a:p>
          <a:p>
            <a:pPr marL="0" indent="0">
              <a:buNone/>
            </a:pPr>
            <a:r>
              <a:rPr lang="en-US" dirty="0"/>
              <a:t> </a:t>
            </a: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200" y="1624766"/>
            <a:ext cx="7543800" cy="5225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817700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lstStyle/>
          <a:p>
            <a:pPr>
              <a:buFont typeface="Wingdings" pitchFamily="2" charset="2"/>
              <a:buChar char="Ø"/>
            </a:pPr>
            <a:r>
              <a:rPr lang="en-US" dirty="0"/>
              <a:t> Once data is successfully imported , it will show in the fields with name of the sheet.</a:t>
            </a:r>
          </a:p>
          <a:p>
            <a:pPr>
              <a:buFont typeface="Wingdings" pitchFamily="2" charset="2"/>
              <a:buChar char="Ø"/>
            </a:pPr>
            <a:endParaRPr lang="en-US"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81575" y="1524000"/>
            <a:ext cx="4162425"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816098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Chart and Restyling</a:t>
            </a:r>
          </a:p>
        </p:txBody>
      </p:sp>
      <p:sp>
        <p:nvSpPr>
          <p:cNvPr id="3" name="Content Placeholder 2"/>
          <p:cNvSpPr>
            <a:spLocks noGrp="1"/>
          </p:cNvSpPr>
          <p:nvPr>
            <p:ph idx="1"/>
          </p:nvPr>
        </p:nvSpPr>
        <p:spPr>
          <a:xfrm>
            <a:off x="457200" y="1219200"/>
            <a:ext cx="8229600" cy="4906963"/>
          </a:xfrm>
        </p:spPr>
        <p:txBody>
          <a:bodyPr/>
          <a:lstStyle/>
          <a:p>
            <a:pPr>
              <a:buFont typeface="Wingdings" pitchFamily="2" charset="2"/>
              <a:buChar char="Ø"/>
            </a:pPr>
            <a:r>
              <a:rPr lang="en-US" dirty="0"/>
              <a:t> Click on the type of chart to plot and select the variables from sheet.</a:t>
            </a:r>
          </a:p>
          <a:p>
            <a:pPr marL="0" indent="0">
              <a:buNone/>
            </a:pPr>
            <a:endParaRPr lang="en-US"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3183442"/>
            <a:ext cx="7010400" cy="36745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180292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buFont typeface="Wingdings" pitchFamily="2" charset="2"/>
              <a:buChar char="Ø"/>
            </a:pPr>
            <a:r>
              <a:rPr lang="en-US" dirty="0"/>
              <a:t> chart style and format can be changed as per requirement by clicking on FORMAT option </a:t>
            </a:r>
          </a:p>
          <a:p>
            <a:pPr marL="0" indent="0">
              <a:buNone/>
            </a:pPr>
            <a:endParaRPr lang="en-US"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1371601"/>
            <a:ext cx="5472545" cy="548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77841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81000"/>
            <a:ext cx="8458200" cy="5745163"/>
          </a:xfrm>
        </p:spPr>
        <p:txBody>
          <a:bodyPr>
            <a:normAutofit/>
          </a:bodyPr>
          <a:lstStyle/>
          <a:p>
            <a:pPr marL="0" indent="0">
              <a:buNone/>
            </a:pPr>
            <a:endParaRPr lang="en-US" sz="3600" dirty="0">
              <a:latin typeface="Bookman Old Style" pitchFamily="18" charset="0"/>
            </a:endParaRPr>
          </a:p>
          <a:p>
            <a:pPr marL="0" indent="0">
              <a:buNone/>
            </a:pPr>
            <a:r>
              <a:rPr lang="en-US" sz="3600" b="1" dirty="0">
                <a:solidFill>
                  <a:schemeClr val="accent6">
                    <a:lumMod val="75000"/>
                  </a:schemeClr>
                </a:solidFill>
                <a:latin typeface="Bookman Old Style" pitchFamily="18" charset="0"/>
              </a:rPr>
              <a:t>Session-III  Plan</a:t>
            </a:r>
          </a:p>
          <a:p>
            <a:pPr>
              <a:buFontTx/>
              <a:buChar char="-"/>
            </a:pPr>
            <a:r>
              <a:rPr lang="en-US" sz="2800" dirty="0">
                <a:solidFill>
                  <a:srgbClr val="002060"/>
                </a:solidFill>
                <a:latin typeface="Bookman Old Style" pitchFamily="18" charset="0"/>
              </a:rPr>
              <a:t>Introduction to PBI.</a:t>
            </a:r>
          </a:p>
          <a:p>
            <a:pPr>
              <a:buFontTx/>
              <a:buChar char="-"/>
            </a:pPr>
            <a:r>
              <a:rPr lang="en-US" sz="2800" dirty="0">
                <a:solidFill>
                  <a:srgbClr val="002060"/>
                </a:solidFill>
                <a:latin typeface="Bookman Old Style" pitchFamily="18" charset="0"/>
              </a:rPr>
              <a:t>Walk through PBI.</a:t>
            </a:r>
          </a:p>
          <a:p>
            <a:pPr>
              <a:buFontTx/>
              <a:buChar char="-"/>
            </a:pPr>
            <a:r>
              <a:rPr lang="en-US" sz="2800" dirty="0">
                <a:solidFill>
                  <a:srgbClr val="002060"/>
                </a:solidFill>
                <a:latin typeface="Bookman Old Style" pitchFamily="18" charset="0"/>
              </a:rPr>
              <a:t>Loading Excel and CSV file.</a:t>
            </a:r>
          </a:p>
          <a:p>
            <a:pPr>
              <a:buFontTx/>
              <a:buChar char="-"/>
            </a:pPr>
            <a:r>
              <a:rPr lang="en-US" sz="2800" dirty="0">
                <a:solidFill>
                  <a:srgbClr val="002060"/>
                </a:solidFill>
                <a:latin typeface="Bookman Old Style" pitchFamily="18" charset="0"/>
              </a:rPr>
              <a:t>Creation of bar chart.</a:t>
            </a:r>
          </a:p>
          <a:p>
            <a:pPr>
              <a:buFontTx/>
              <a:buChar char="-"/>
            </a:pPr>
            <a:r>
              <a:rPr lang="en-US" sz="2800" dirty="0">
                <a:solidFill>
                  <a:srgbClr val="002060"/>
                </a:solidFill>
                <a:latin typeface="Bookman Old Style" pitchFamily="18" charset="0"/>
              </a:rPr>
              <a:t>Assessment </a:t>
            </a:r>
          </a:p>
          <a:p>
            <a:pPr>
              <a:buFontTx/>
              <a:buChar char="-"/>
            </a:pPr>
            <a:r>
              <a:rPr lang="en-US" sz="2800" dirty="0">
                <a:solidFill>
                  <a:srgbClr val="002060"/>
                </a:solidFill>
                <a:latin typeface="Bookman Old Style" pitchFamily="18" charset="0"/>
              </a:rPr>
              <a:t>Summary and Interaction.</a:t>
            </a:r>
          </a:p>
        </p:txBody>
      </p:sp>
      <p:pic>
        <p:nvPicPr>
          <p:cNvPr id="2050" name="Picture 2" descr="https://hasgr.com/wp-content/uploads/2018/01/stick_figure_drawing_three_check_marks_nonlooping_300_clr_65781.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7162800" y="57150"/>
            <a:ext cx="1714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0910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buFont typeface="Wingdings" pitchFamily="2" charset="2"/>
              <a:buChar char="Ø"/>
            </a:pPr>
            <a:r>
              <a:rPr lang="en-US" dirty="0"/>
              <a:t> We can change color, Unit, axis,  label and Units of data so on….</a:t>
            </a:r>
          </a:p>
          <a:p>
            <a:pPr marL="0" indent="0">
              <a:buNone/>
            </a:pPr>
            <a:endParaRPr lang="en-US" dirty="0"/>
          </a:p>
          <a:p>
            <a:pPr marL="0" indent="0">
              <a:buNone/>
            </a:pPr>
            <a:endParaRPr lang="en-US" dirty="0"/>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033760"/>
            <a:ext cx="3048000" cy="4838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922592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Session</a:t>
            </a:r>
          </a:p>
        </p:txBody>
      </p:sp>
      <p:sp>
        <p:nvSpPr>
          <p:cNvPr id="3" name="Content Placeholder 2"/>
          <p:cNvSpPr>
            <a:spLocks noGrp="1"/>
          </p:cNvSpPr>
          <p:nvPr>
            <p:ph idx="1"/>
          </p:nvPr>
        </p:nvSpPr>
        <p:spPr/>
        <p:txBody>
          <a:bodyPr/>
          <a:lstStyle/>
          <a:p>
            <a:pPr>
              <a:buFont typeface="Wingdings" pitchFamily="2" charset="2"/>
              <a:buChar char="Ø"/>
            </a:pPr>
            <a:r>
              <a:rPr lang="en-US" dirty="0"/>
              <a:t> Put chart  for &gt;&gt;state v/s Death</a:t>
            </a:r>
          </a:p>
          <a:p>
            <a:pPr>
              <a:buFont typeface="Wingdings" pitchFamily="2" charset="2"/>
              <a:buChar char="Ø"/>
            </a:pPr>
            <a:r>
              <a:rPr lang="en-US" dirty="0"/>
              <a:t>Put Chart for &gt;&gt;  state v/s Cured </a:t>
            </a:r>
          </a:p>
          <a:p>
            <a:pPr marL="0" indent="0">
              <a:buNone/>
            </a:pPr>
            <a:r>
              <a:rPr lang="en-US" dirty="0"/>
              <a:t>  </a:t>
            </a:r>
          </a:p>
          <a:p>
            <a:pPr marL="0" indent="0">
              <a:buNone/>
            </a:pPr>
            <a:endParaRPr lang="en-US" dirty="0"/>
          </a:p>
          <a:p>
            <a:pPr marL="0" indent="0">
              <a:buNone/>
            </a:pPr>
            <a:endParaRPr lang="en-US" dirty="0"/>
          </a:p>
        </p:txBody>
      </p:sp>
      <p:pic>
        <p:nvPicPr>
          <p:cNvPr id="15362" name="Picture 2" descr="https://media.tenor.com/images/d8bb62a1bb8af522ea8e26cca2e2d68c/tenor.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334000" y="2952749"/>
            <a:ext cx="3830782" cy="3830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6037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marL="0" indent="0">
              <a:buNone/>
            </a:pPr>
            <a:r>
              <a:rPr lang="en-US" dirty="0"/>
              <a:t>INTERACTION –</a:t>
            </a:r>
          </a:p>
          <a:p>
            <a:pPr marL="0" indent="0">
              <a:buNone/>
            </a:pPr>
            <a:endParaRPr lang="en-US" dirty="0"/>
          </a:p>
        </p:txBody>
      </p:sp>
      <p:pic>
        <p:nvPicPr>
          <p:cNvPr id="1026" name="Picture 2" descr="https://media0.giphy.com/media/1miKrKZ5xbEg5OojC6/giphy.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52400" y="955963"/>
            <a:ext cx="8805330" cy="4953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6502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 to POWER BI</a:t>
            </a:r>
          </a:p>
        </p:txBody>
      </p:sp>
      <p:sp>
        <p:nvSpPr>
          <p:cNvPr id="5" name="Rectangle 4"/>
          <p:cNvSpPr/>
          <p:nvPr/>
        </p:nvSpPr>
        <p:spPr>
          <a:xfrm>
            <a:off x="304800" y="1588171"/>
            <a:ext cx="8763000" cy="3108543"/>
          </a:xfrm>
          <a:prstGeom prst="rect">
            <a:avLst/>
          </a:prstGeom>
        </p:spPr>
        <p:txBody>
          <a:bodyPr wrap="square">
            <a:spAutoFit/>
          </a:bodyPr>
          <a:lstStyle/>
          <a:p>
            <a:pPr marL="285750" indent="-285750" algn="just">
              <a:buFont typeface="Wingdings" pitchFamily="2" charset="2"/>
              <a:buChar char="Ø"/>
            </a:pPr>
            <a:r>
              <a:rPr lang="en-US" sz="2800" b="1" i="1" dirty="0">
                <a:solidFill>
                  <a:schemeClr val="accent6">
                    <a:lumMod val="50000"/>
                  </a:schemeClr>
                </a:solidFill>
              </a:rPr>
              <a:t>Power BI is a cloud-based business analysis and intelligence service by Microsoft.</a:t>
            </a:r>
          </a:p>
          <a:p>
            <a:pPr marL="285750" indent="-285750" algn="just">
              <a:buFont typeface="Wingdings" pitchFamily="2" charset="2"/>
              <a:buChar char="Ø"/>
            </a:pPr>
            <a:r>
              <a:rPr lang="en-US" sz="2800" b="1" dirty="0">
                <a:solidFill>
                  <a:schemeClr val="accent6">
                    <a:lumMod val="50000"/>
                  </a:schemeClr>
                </a:solidFill>
              </a:rPr>
              <a:t>We can use the datasets imported in Power BI for data visualization and analysis by making sharable reports, dashboards, and apps.</a:t>
            </a:r>
          </a:p>
          <a:p>
            <a:pPr marL="285750" indent="-285750" algn="just">
              <a:buFont typeface="Wingdings" pitchFamily="2" charset="2"/>
              <a:buChar char="Ø"/>
            </a:pPr>
            <a:r>
              <a:rPr lang="en-US" sz="2800" b="1" dirty="0">
                <a:solidFill>
                  <a:schemeClr val="accent6">
                    <a:lumMod val="50000"/>
                  </a:schemeClr>
                </a:solidFill>
              </a:rPr>
              <a:t>Power BI is a user-friendly tool offering impressive drag-and-drop features and self-service capabilities.</a:t>
            </a:r>
          </a:p>
        </p:txBody>
      </p:sp>
      <p:pic>
        <p:nvPicPr>
          <p:cNvPr id="1026" name="Picture 2" descr="https://underconstructionpage.com/app/wp-content/uploads/2018/02/giphy.gif"/>
          <p:cNvPicPr>
            <a:picLocks noChangeAspect="1" noChangeArrowheads="1" noCrop="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48853" y="4655173"/>
            <a:ext cx="4015929" cy="22609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3019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a:solidFill>
                  <a:schemeClr val="tx2"/>
                </a:solidFill>
              </a:rPr>
              <a:t>Workflow</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462" y="2514600"/>
            <a:ext cx="8499338" cy="3412067"/>
          </a:xfrm>
          <a:prstGeom prst="rect">
            <a:avLst/>
          </a:prstGeom>
        </p:spPr>
      </p:pic>
      <p:pic>
        <p:nvPicPr>
          <p:cNvPr id="2050" name="Picture 2" descr="https://media1.tenor.com/images/4494a43a32e3dc4531263f3104fd3da5/tenor.gif?itemid=15112786"/>
          <p:cNvPicPr>
            <a:picLocks noChangeAspect="1" noChangeArrowheads="1" noCrop="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7462" y="228600"/>
            <a:ext cx="1846119" cy="1846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6950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lstStyle/>
          <a:p>
            <a:pPr marL="0" indent="0" fontAlgn="base">
              <a:buNone/>
            </a:pPr>
            <a:r>
              <a:rPr lang="en-US" b="1" dirty="0">
                <a:solidFill>
                  <a:srgbClr val="002060"/>
                </a:solidFill>
              </a:rPr>
              <a:t>History of Power BI</a:t>
            </a:r>
          </a:p>
          <a:p>
            <a:pPr marL="0" indent="0" algn="just" fontAlgn="base">
              <a:buNone/>
            </a:pPr>
            <a:r>
              <a:rPr lang="en-US" sz="2800" i="1" dirty="0"/>
              <a:t>Power BI is a Microsoft’s product initially released on 11th July 2011.</a:t>
            </a:r>
            <a:r>
              <a:rPr lang="en-US" sz="2800" dirty="0"/>
              <a:t> It was originally designed and created by Ron George in 2010, who released it with the name “Project Crescent”. Later in September of 2013, Microsoft changed the name to Power BI and launched it for the public.</a:t>
            </a:r>
          </a:p>
          <a:p>
            <a:pPr marL="0" indent="0" algn="just" fontAlgn="base">
              <a:buNone/>
            </a:pPr>
            <a:endParaRPr lang="en-US" sz="2800" dirty="0"/>
          </a:p>
          <a:p>
            <a:pPr marL="0" indent="0">
              <a:buNone/>
            </a:pPr>
            <a:endParaRPr lang="en-US" dirty="0"/>
          </a:p>
        </p:txBody>
      </p:sp>
      <p:pic>
        <p:nvPicPr>
          <p:cNvPr id="3074" name="Picture 2" descr="https://i.pinimg.com/originals/31/6c/eb/316ceb2b81248f951926e806ecb6e8a9.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3454976"/>
            <a:ext cx="4537364" cy="34030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8362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br>
              <a:rPr lang="en-US" b="1" dirty="0">
                <a:solidFill>
                  <a:schemeClr val="accent4">
                    <a:lumMod val="75000"/>
                  </a:schemeClr>
                </a:solidFill>
              </a:rPr>
            </a:br>
            <a:r>
              <a:rPr lang="en-US" b="1" dirty="0">
                <a:solidFill>
                  <a:schemeClr val="accent4">
                    <a:lumMod val="75000"/>
                  </a:schemeClr>
                </a:solidFill>
              </a:rPr>
              <a:t>Features</a:t>
            </a:r>
            <a:br>
              <a:rPr lang="en-US" b="1" dirty="0">
                <a:solidFill>
                  <a:schemeClr val="accent4">
                    <a:lumMod val="75000"/>
                  </a:schemeClr>
                </a:solidFill>
              </a:rPr>
            </a:br>
            <a:r>
              <a:rPr lang="en-US" b="1" dirty="0">
                <a:solidFill>
                  <a:schemeClr val="accent4">
                    <a:lumMod val="75000"/>
                  </a:schemeClr>
                </a:solidFill>
              </a:rPr>
              <a:t> </a:t>
            </a:r>
          </a:p>
        </p:txBody>
      </p:sp>
      <p:sp>
        <p:nvSpPr>
          <p:cNvPr id="3" name="Content Placeholder 2"/>
          <p:cNvSpPr>
            <a:spLocks noGrp="1"/>
          </p:cNvSpPr>
          <p:nvPr>
            <p:ph idx="1"/>
          </p:nvPr>
        </p:nvSpPr>
        <p:spPr>
          <a:xfrm>
            <a:off x="457200" y="1066800"/>
            <a:ext cx="8305800" cy="5181600"/>
          </a:xfrm>
        </p:spPr>
        <p:txBody>
          <a:bodyPr>
            <a:normAutofit/>
          </a:bodyPr>
          <a:lstStyle/>
          <a:p>
            <a:pPr fontAlgn="base"/>
            <a:r>
              <a:rPr lang="en-US" dirty="0"/>
              <a:t>Stacked bar chart		</a:t>
            </a:r>
          </a:p>
          <a:p>
            <a:pPr fontAlgn="base"/>
            <a:r>
              <a:rPr lang="en-US" dirty="0"/>
              <a:t>Stacked column chart</a:t>
            </a:r>
          </a:p>
          <a:p>
            <a:pPr fontAlgn="base"/>
            <a:r>
              <a:rPr lang="en-US" dirty="0"/>
              <a:t>Clustered bar chart</a:t>
            </a:r>
          </a:p>
          <a:p>
            <a:pPr fontAlgn="base"/>
            <a:r>
              <a:rPr lang="en-US" dirty="0"/>
              <a:t>Scatter chart</a:t>
            </a:r>
          </a:p>
          <a:p>
            <a:pPr fontAlgn="base"/>
            <a:r>
              <a:rPr lang="en-US" dirty="0"/>
              <a:t>Pie chart</a:t>
            </a:r>
          </a:p>
          <a:p>
            <a:pPr fontAlgn="base"/>
            <a:r>
              <a:rPr lang="en-US" dirty="0"/>
              <a:t>Map</a:t>
            </a:r>
          </a:p>
          <a:p>
            <a:pPr fontAlgn="base"/>
            <a:r>
              <a:rPr lang="en-US" dirty="0"/>
              <a:t>Gauge chart, etc.</a:t>
            </a:r>
          </a:p>
          <a:p>
            <a:endParaRPr lang="en-US" dirty="0"/>
          </a:p>
        </p:txBody>
      </p:sp>
      <p:sp>
        <p:nvSpPr>
          <p:cNvPr id="4" name="AutoShape 2" descr="Power BI Mobile Apps Update – May 2016 | Microsoft Power BI Blog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Power BI Mobile Apps Update – May 2016 | Microsoft Power BI Blog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6" descr="Power BI Mobile Apps Update – May 2016 | Microsoft Power BI Blog ..."/>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4" name="Picture 8" descr="Power BI Mobile Apps Update – May 2016 | Microsoft Power BI Blog ..."/>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139073" y="4114800"/>
            <a:ext cx="5025709"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55768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cdn.dribbble.com/users/995553/screenshots/2589741/4.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410200" cy="405765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media1.tenor.com/images/a4ac67ffde3ee0ad15135b749ed53e3c/tenor.gif?itemid=11572994"/>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410200" y="3717007"/>
            <a:ext cx="3581400" cy="3134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5841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Launch the Application and Login</a:t>
            </a:r>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5367" y="1752600"/>
            <a:ext cx="8529415" cy="50707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335444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lstStyle/>
          <a:p>
            <a:r>
              <a:rPr lang="en-US" dirty="0"/>
              <a:t>Save the template ( Untitled to Specific name)</a:t>
            </a:r>
          </a:p>
          <a:p>
            <a:pPr>
              <a:buFont typeface="Wingdings"/>
              <a:buChar char="Ø"/>
            </a:pPr>
            <a:r>
              <a:rPr lang="en-US" dirty="0"/>
              <a:t>File&gt; Save as &gt; Name </a:t>
            </a:r>
          </a:p>
          <a:p>
            <a:pPr>
              <a:buFont typeface="Wingdings"/>
              <a:buChar char="Ø"/>
            </a:pPr>
            <a:endParaRPr lang="en-US" dirty="0"/>
          </a:p>
          <a:p>
            <a:pPr>
              <a:buFont typeface="Wingdings"/>
              <a:buChar char="Ø"/>
            </a:pPr>
            <a:endParaRPr lang="en-US" dirty="0"/>
          </a:p>
          <a:p>
            <a:pPr>
              <a:buFont typeface="Wingdings"/>
              <a:buChar char="Ø"/>
            </a:pPr>
            <a:endParaRPr lang="en-US" dirty="0"/>
          </a:p>
          <a:p>
            <a:pPr>
              <a:buFont typeface="Wingdings"/>
              <a:buChar char="Ø"/>
            </a:pPr>
            <a:endParaRPr lang="en-US" dirty="0"/>
          </a:p>
          <a:p>
            <a:pPr>
              <a:buFont typeface="Wingdings"/>
              <a:buChar char="Ø"/>
            </a:pPr>
            <a:endParaRPr lang="en-US" dirty="0"/>
          </a:p>
          <a:p>
            <a:pPr marL="0" indent="0">
              <a:buNone/>
            </a:pPr>
            <a:endParaRPr lang="en-US" dirty="0"/>
          </a:p>
          <a:p>
            <a:pPr>
              <a:buFont typeface="Wingdings"/>
              <a:buChar char="Ø"/>
            </a:pP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1676398"/>
            <a:ext cx="2715491" cy="5099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0937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374</Words>
  <Application>Microsoft Office PowerPoint</Application>
  <PresentationFormat>On-screen Show (4:3)</PresentationFormat>
  <Paragraphs>58</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Bookman Old Style</vt:lpstr>
      <vt:lpstr>Calibri</vt:lpstr>
      <vt:lpstr>Times New Roman</vt:lpstr>
      <vt:lpstr>Wingdings</vt:lpstr>
      <vt:lpstr>Office Theme</vt:lpstr>
      <vt:lpstr>PowerPoint Presentation</vt:lpstr>
      <vt:lpstr>PowerPoint Presentation</vt:lpstr>
      <vt:lpstr>Introduction to POWER BI</vt:lpstr>
      <vt:lpstr>Workflow</vt:lpstr>
      <vt:lpstr>PowerPoint Presentation</vt:lpstr>
      <vt:lpstr> Features  </vt:lpstr>
      <vt:lpstr>PowerPoint Presentation</vt:lpstr>
      <vt:lpstr>Launch the Application and Login</vt:lpstr>
      <vt:lpstr>PowerPoint Presentation</vt:lpstr>
      <vt:lpstr>HOME</vt:lpstr>
      <vt:lpstr>INSERT</vt:lpstr>
      <vt:lpstr>REPORT, DATA AND MODEL</vt:lpstr>
      <vt:lpstr>VISUALIZATION CHARTS</vt:lpstr>
      <vt:lpstr>Loading Data &gt;Excel /CSV file.</vt:lpstr>
      <vt:lpstr>Transforming the Data</vt:lpstr>
      <vt:lpstr>PowerPoint Presentation</vt:lpstr>
      <vt:lpstr>PowerPoint Presentation</vt:lpstr>
      <vt:lpstr>Creating Chart and Restyling</vt:lpstr>
      <vt:lpstr>PowerPoint Presentation</vt:lpstr>
      <vt:lpstr>PowerPoint Presentation</vt:lpstr>
      <vt:lpstr>Practice Session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NEW</dc:creator>
  <cp:lastModifiedBy>Nitin Dattatreya Kamitkar</cp:lastModifiedBy>
  <cp:revision>16</cp:revision>
  <dcterms:created xsi:type="dcterms:W3CDTF">2006-08-16T00:00:00Z</dcterms:created>
  <dcterms:modified xsi:type="dcterms:W3CDTF">2020-11-23T08:49:02Z</dcterms:modified>
</cp:coreProperties>
</file>

<file path=docProps/thumbnail.jpeg>
</file>